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9" r:id="rId4"/>
    <p:sldId id="271" r:id="rId5"/>
    <p:sldId id="275" r:id="rId6"/>
    <p:sldId id="270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7" r:id="rId21"/>
    <p:sldId id="295" r:id="rId2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FFCCFF"/>
    <a:srgbClr val="0033CC"/>
    <a:srgbClr val="003300"/>
    <a:srgbClr val="003399"/>
    <a:srgbClr val="FFCCCC"/>
    <a:srgbClr val="FF99FF"/>
    <a:srgbClr val="9900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7C00D4-D6CB-42D9-BADE-0FCC3306C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5B91413-B779-46F0-A8E9-EC39220DAE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A2D00E2-2505-4013-B4B2-99E397D07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5D05579-1D98-4048-B319-4A11F9EAC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C25DEC3-1C50-4AC8-8D7D-95C59DE14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088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75B8D5-A7B6-4C4F-AE92-62CEDE85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24E3EF5-D23D-4942-A8A8-B03435757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466C59F-E3F3-448E-B697-959FAB9F6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C50AE67-97BB-4CAC-AA5A-A8255014D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C021EEB-3354-4658-95D1-89B5711C1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329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8647D4EF-6FDE-443E-BC8D-EEA3AAC3C1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A7BB088-D510-42F3-86C3-6BD70E08C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B558CB7-D172-49FE-A910-23911630A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2B7B9E6-5648-44FB-A8A5-04D512433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76E2318-B565-40A8-B54E-A79DBE6C4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43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BFF716-FBD8-4BB2-9D2E-946160A04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01756F9-283E-4C90-A649-C0C8EC6EB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FEE5F67-A0E2-43DD-975F-1197A636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2911AF3-69FD-41A5-81EA-38D91F6BE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4250742-3159-442F-AC39-366AEB8FE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1256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120BA-E297-4504-BB63-72E0CD17D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2038D65-3023-4CD8-AAFD-328367B7D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3B40D84-EFF5-4E6F-8FA5-EE86BF21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6D61E15-48A2-4957-BA7F-6B503B8DD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5E7F79A-5EB8-4AA8-80ED-14D00C04C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410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7F2199-F497-40AC-BDA2-A47BA628B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76CA8C6-A8B2-40B4-BC13-A4F39118A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5C6AB5F-E1F7-45CD-BD29-463F0C269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B055D2A-0604-46A3-B544-CD8C7096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D92505D-9C5E-454E-8F60-6A5D0808D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0E7B7C6-7B78-44EB-98B5-5BDD46ECA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5654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C15DEB-75FB-458B-B498-347FDB02F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B6698F1-7E53-4A08-834D-F92C59DB9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9ACB059-E793-458D-B24A-C3B78FAFE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42B99BE2-76E6-4257-AB37-90EFEADB1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5A902EC-82B1-41C6-88C4-E28F2A783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DE9EA19-1EC9-4059-B922-AA3A734D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2CF2ED39-D216-4CA4-997A-64F70F2C8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26ECD81F-EEF8-4B90-B8B2-DA6F229B4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831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2F1F8C-75A2-48C0-83DC-ABD3DF739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60DA76BF-4ACE-4551-9FCF-8253EF05F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A2838F61-C76A-4294-83E5-75A69594B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40A1F87-8750-4FC7-9402-88FDE8F29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066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71A7179-E775-434D-80DB-64E89D8F5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D1E86F31-2A98-4D88-AE44-8BCF987F4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81763A42-4B83-462D-8606-B3BA40D3B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482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8A7391-4BC5-4FA8-8B51-2306D3E08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6D264C4-2154-45B5-AF79-9F3CC35D8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169C7AA-488F-47C8-BD80-2AAA6CA57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B8840F1-7DD1-43A4-AA96-24D8408F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4927306-63CD-40EF-853A-FFB263FA4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AC76D5D-5FAE-4CE1-BB55-86A680F94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511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D54811-1D0F-4ABA-99B9-2BD823B82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BF2A38BD-8270-4464-9A4A-C339B362F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3F8C508-25BD-4E7B-B625-9B01C6515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4395F4C-7657-4D88-B984-4932FE362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87DC798-DBC0-41FF-9A6B-07ACD657C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39AED497-D362-416A-A0D3-6D044445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745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40D793F-BD4F-4898-8F65-72706F4BB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5C6BA4A-756F-461F-9EA1-0013C56A8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F649453-875E-455B-940B-7C3B2700BB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0EDAA-FE75-421E-B7C5-838302EDA912}" type="datetimeFigureOut">
              <a:rPr lang="uk-UA" smtClean="0"/>
              <a:t>10.09.2024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A8B14EC-1FA0-4E20-AEB0-3566B4EC5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D989A8D-EE4B-45A0-AB8A-8803A20B3F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55AFF-97D2-49D7-A1EA-F99EB555EB7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587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accent6">
                <a:lumMod val="40000"/>
                <a:lumOff val="60000"/>
              </a:schemeClr>
            </a:gs>
            <a:gs pos="35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94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18833E16-1AC2-4E5C-BCAC-675F9030AC13}"/>
              </a:ext>
            </a:extLst>
          </p:cNvPr>
          <p:cNvSpPr txBox="1"/>
          <p:nvPr/>
        </p:nvSpPr>
        <p:spPr>
          <a:xfrm>
            <a:off x="2154874" y="1112232"/>
            <a:ext cx="7314589" cy="1384995"/>
          </a:xfrm>
          <a:prstGeom prst="rect">
            <a:avLst/>
          </a:prstGeom>
          <a:noFill/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Фаховий модуль для професійної спільноти інструкторів </a:t>
            </a:r>
            <a:r>
              <a:rPr lang="uk-UA" sz="28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фізичного виховання  </a:t>
            </a:r>
            <a:r>
              <a:rPr lang="uk-UA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 ВМТГ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98318D8D-6A07-4438-BFD2-872C47E174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3794" y="263886"/>
            <a:ext cx="1710026" cy="1586993"/>
          </a:xfrm>
          <a:prstGeom prst="rect">
            <a:avLst/>
          </a:prstGeom>
          <a:ln>
            <a:noFill/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2E100FE-0B84-4501-BAC1-829F81141329}"/>
              </a:ext>
            </a:extLst>
          </p:cNvPr>
          <p:cNvSpPr txBox="1"/>
          <p:nvPr/>
        </p:nvSpPr>
        <p:spPr>
          <a:xfrm>
            <a:off x="5303852" y="332223"/>
            <a:ext cx="4405874" cy="400110"/>
          </a:xfrm>
          <a:prstGeom prst="rect">
            <a:avLst/>
          </a:prstGeom>
          <a:noFill/>
          <a:ln w="381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0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проведення: 22 серпня 2024</a:t>
            </a: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3BBAAB15-AE1F-462C-B24A-051D23130A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34" y="4463512"/>
            <a:ext cx="1696152" cy="21225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7DF88E5-EB99-4CCE-86F3-6B9B3F44EA8E}"/>
              </a:ext>
            </a:extLst>
          </p:cNvPr>
          <p:cNvSpPr txBox="1"/>
          <p:nvPr/>
        </p:nvSpPr>
        <p:spPr>
          <a:xfrm>
            <a:off x="1460352" y="6278301"/>
            <a:ext cx="6046437" cy="36933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Лариса Бондарчук – консультант КУ «ЦПРПП ВМР»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E5584B6-A004-477A-A5D6-ADCAF6B1F2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61" y="43285"/>
            <a:ext cx="2083813" cy="203348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31742" y="3064890"/>
            <a:ext cx="11522078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необхідного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рухового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підготовки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990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459" y="232475"/>
            <a:ext cx="11804542" cy="557075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ru-RU" sz="48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4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Бадмінтон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Правильно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тримати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ракетку,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бити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волан,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перекидаючи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бік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партнера.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Вільно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рухатися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майданчику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намагаючись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пропустити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волан.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Городки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Кидати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биту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плеча і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збоку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зберігаючи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правильне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вихідне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Знати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п’ять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фігур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Уміти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вибивати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городки з кону і </a:t>
            </a:r>
            <a:r>
              <a:rPr lang="ru-RU" sz="44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півкону</a:t>
            </a:r>
            <a:r>
              <a:rPr lang="ru-RU" sz="44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7587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974" y="273552"/>
            <a:ext cx="11794212" cy="62478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Баскетбол.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Передавати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одному: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обома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руками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грудей,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рукою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плеча.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Передавати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обома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руками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грудей у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Ловити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різній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висоті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боків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Кидати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кошик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обома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руками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-за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плеча. Вести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рукою,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перекидаючи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руки в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рухаючись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напрямках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зупиняючись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знову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рухаючись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за сигналом;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грати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спрощеними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правилами.</a:t>
            </a:r>
          </a:p>
        </p:txBody>
      </p:sp>
    </p:spTree>
    <p:extLst>
      <p:ext uri="{BB962C8B-B14F-4D97-AF65-F5344CB8AC3E}">
        <p14:creationId xmlns:p14="http://schemas.microsoft.com/office/powerpoint/2010/main" val="983458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456" y="232475"/>
            <a:ext cx="11499743" cy="61863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Футбол. </a:t>
            </a:r>
          </a:p>
          <a:p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Передавати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одне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одному з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пересуванням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у парах на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відстань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5-6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метрів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Вести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майданчику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по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прямій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змійкою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розставленими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предметами (кубики,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кеглі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зупинкою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м’яча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за сигналом. Вести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6-8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метрів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забивати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правою і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лівою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ногою у ворота.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Вивчити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м’ячем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воротаря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ловіння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м’яча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обома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руками,відбивання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кулаками та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м’яча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гру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Грати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у футбол за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спрощеними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правилами.</a:t>
            </a:r>
          </a:p>
        </p:txBody>
      </p:sp>
    </p:spTree>
    <p:extLst>
      <p:ext uri="{BB962C8B-B14F-4D97-AF65-F5344CB8AC3E}">
        <p14:creationId xmlns:p14="http://schemas.microsoft.com/office/powerpoint/2010/main" val="4254709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0929" y="201478"/>
            <a:ext cx="9856922" cy="60016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685800" indent="-685800" algn="ctr">
              <a:buFont typeface="Wingdings" pitchFamily="2" charset="2"/>
              <a:buChar char="Ø"/>
            </a:pPr>
            <a:r>
              <a:rPr lang="ru-RU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Настільний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теніс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Правильно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тримати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ракетку,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підготовчі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ракеткою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м’ячем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Перебивати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м’яч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сітку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відскоку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столу,</a:t>
            </a:r>
          </a:p>
          <a:p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грати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теніс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спрощеними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правилами.</a:t>
            </a:r>
          </a:p>
        </p:txBody>
      </p:sp>
    </p:spTree>
    <p:extLst>
      <p:ext uri="{BB962C8B-B14F-4D97-AF65-F5344CB8AC3E}">
        <p14:creationId xmlns:p14="http://schemas.microsoft.com/office/powerpoint/2010/main" val="630979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0447" y="387458"/>
            <a:ext cx="10879812" cy="58785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Фізична</a:t>
            </a:r>
            <a:r>
              <a:rPr lang="ru-RU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нашою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природною потребою,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необхідною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для гарного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самопочуття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благополуччя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40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Масовому</a:t>
            </a:r>
            <a:r>
              <a:rPr lang="ru-RU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залученню</a:t>
            </a:r>
            <a:r>
              <a:rPr lang="ru-RU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регулярних</a:t>
            </a:r>
            <a:r>
              <a:rPr lang="ru-RU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занять </a:t>
            </a:r>
            <a:r>
              <a:rPr lang="ru-RU" sz="40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фізкультурою</a:t>
            </a:r>
            <a:r>
              <a:rPr lang="ru-RU" sz="40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та спортом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країнах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адже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зміцнює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нації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посилює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віру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людей у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формує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звички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цивілізованого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дисципліну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чесну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конкуренцію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почуття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співпричетності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4587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965" y="402956"/>
            <a:ext cx="11499743" cy="526297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Наша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країна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славилася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видатними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спортсменами, а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залучати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занять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якнайбільше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дорослих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є одним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політики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4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День </a:t>
            </a:r>
            <a:r>
              <a:rPr lang="ru-RU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і спорту </a:t>
            </a:r>
            <a:r>
              <a:rPr lang="ru-RU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щороку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відзначається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 другу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суботу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вересня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5880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973" y="325465"/>
            <a:ext cx="11944027" cy="63078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День </a:t>
            </a:r>
            <a:r>
              <a:rPr lang="ru-RU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і спорту </a:t>
            </a:r>
            <a:r>
              <a:rPr lang="ru-RU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національне</a:t>
            </a: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свято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яке </a:t>
            </a:r>
            <a:r>
              <a:rPr lang="ru-RU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спрямоване</a:t>
            </a: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популяризацію</a:t>
            </a: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здорового способу </a:t>
            </a:r>
            <a:r>
              <a:rPr lang="ru-RU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спорту </a:t>
            </a:r>
            <a:r>
              <a:rPr lang="ru-RU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40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день є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чудовою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нагодою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бажаючих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долучитися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взяти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змаганнях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вшанувати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видатних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спортсменів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тренерів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фізкультурних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діячів</a:t>
            </a:r>
            <a:r>
              <a:rPr lang="ru-RU" sz="36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7727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972" y="216977"/>
            <a:ext cx="11484243" cy="57554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звичаї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заходи: 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містах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і селах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численні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змагання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марафони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естафети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заходи,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залучають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молодь та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дорослих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Нагородження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нагороджують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видатних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спортсменів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тренерів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діячів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та вклад у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спорту.</a:t>
            </a:r>
          </a:p>
          <a:p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тренування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тренування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спорту, де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спробувати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дізнатися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2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обраний</a:t>
            </a:r>
            <a:r>
              <a:rPr lang="ru-RU" sz="32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вид спорту.</a:t>
            </a:r>
          </a:p>
        </p:txBody>
      </p:sp>
    </p:spTree>
    <p:extLst>
      <p:ext uri="{BB962C8B-B14F-4D97-AF65-F5344CB8AC3E}">
        <p14:creationId xmlns:p14="http://schemas.microsoft.com/office/powerpoint/2010/main" val="326092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939" y="185980"/>
            <a:ext cx="11127783" cy="507831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Проблема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зміцнення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споконвічна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Стародавній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Греції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Горацій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застерігав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людство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бігаєш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здоровий,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доведеться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бігати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захворієш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endParaRPr lang="ru-RU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Загальновизнано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вправи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найкращий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шлях до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оздоровлння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254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5946" y="356462"/>
            <a:ext cx="10910807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Щасливе</a:t>
            </a: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дитинство</a:t>
            </a:r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дружбі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руховою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активністю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фізичною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культурою і спортом,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утвердження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ообистого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«Я». </a:t>
            </a:r>
          </a:p>
          <a:p>
            <a:endParaRPr lang="ru-RU" sz="36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Постійний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рух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розвиткові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молодого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покоління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здібностей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формуванню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вдосконаленню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вмінь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навичок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руховій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40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804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2476" y="269646"/>
            <a:ext cx="11623728" cy="14465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Руховий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 є </a:t>
            </a:r>
            <a:r>
              <a:rPr lang="ru-RU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невід’ємною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режиму.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2474" y="1664953"/>
            <a:ext cx="11840705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Основу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рухового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оздоровчої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спрямованості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природного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стимулювання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рухової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інтелектуальної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індивідуально-диференційованого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забезпечити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максимальний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мобілізувати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самостійність</a:t>
            </a: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60691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>
            <a:extLst>
              <a:ext uri="{FF2B5EF4-FFF2-40B4-BE49-F238E27FC236}">
                <a16:creationId xmlns:a16="http://schemas.microsoft.com/office/drawing/2014/main" id="{12DB471D-8AED-4525-9E28-D1F1D192A7DA}"/>
              </a:ext>
            </a:extLst>
          </p:cNvPr>
          <p:cNvSpPr/>
          <p:nvPr/>
        </p:nvSpPr>
        <p:spPr>
          <a:xfrm>
            <a:off x="347472" y="521208"/>
            <a:ext cx="8796528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 джерела:</a:t>
            </a:r>
          </a:p>
          <a:p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Особливості організації рухового режиму дітей 5-6 років в Запорізький національний університет   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https://dspace.znu.edu.ua › bitstream ›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Міхієнко</a:t>
            </a:r>
            <a:endParaRPr lang="uk-UA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Дитина: Освітня програма для дітей від двох до семи років / наук. кер. проекту В.О.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Огнев’юк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Г.В.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Бєлєнька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О.Л.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Богініч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В.М.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Вертугіна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К.І. Волинець та ін.; наук. ред. Г.В.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Бєлєнька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Київ.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–т 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ім.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Б.Грінченка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К.: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Київ.ун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–т ім.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Б.Грінченка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2020 – 440с.;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рекомендації до Освітньої програми для дітей від двох до семи років “Дитина” /  наук. ред. </a:t>
            </a:r>
            <a:r>
              <a:rPr lang="uk-UA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Г.В.Бєлєнька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К.:ТОВ “АКМЕ ГРУП”, 2021. – 568с.;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b="1" u="sng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Базовий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</a:t>
            </a:r>
            <a:r>
              <a:rPr lang="ru-RU" sz="2000" b="1" u="sng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u="sng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 </a:t>
            </a:r>
            <a:r>
              <a:rPr lang="ru-RU" sz="2000" b="1" u="sng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Нова </a:t>
            </a:r>
            <a:r>
              <a:rPr lang="ru-RU" sz="2000" b="1" u="sng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редакція</a:t>
            </a:r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2021.</a:t>
            </a:r>
          </a:p>
          <a:p>
            <a:r>
              <a:rPr lang="ru-RU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https://mon.gov.ua/ua/osvita/doshkilna-osvita/bazovij-komponent-doshkilnoyi-osviti-v-ukrayini</a:t>
            </a:r>
          </a:p>
          <a:p>
            <a:pPr lvl="0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впровадження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Упоряд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О.Г.Косенчук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20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Харків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Вид-во “Ранок”, 2021 – 240с.</a:t>
            </a:r>
            <a:r>
              <a:rPr lang="uk-UA" sz="2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7008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1000">
              <a:schemeClr val="accent2">
                <a:lumMod val="75000"/>
              </a:schemeClr>
            </a:gs>
            <a:gs pos="48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6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004678">
            <a:off x="69745" y="2758698"/>
            <a:ext cx="11763214" cy="1107996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r>
              <a:rPr lang="ru-RU" sz="6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 Я К У Ю   ЗА   У В А Г У !</a:t>
            </a:r>
          </a:p>
        </p:txBody>
      </p:sp>
    </p:spTree>
    <p:extLst>
      <p:ext uri="{BB962C8B-B14F-4D97-AF65-F5344CB8AC3E}">
        <p14:creationId xmlns:p14="http://schemas.microsoft.com/office/powerpoint/2010/main" val="15648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477" y="991891"/>
            <a:ext cx="11453248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рухового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моторної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щільності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кожного заходу -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ранкової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гімнастики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занять з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самостійної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рухової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Тому, для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активізації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рухового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оптимальне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організаційних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форм,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розпланувати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рухову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вікових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714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6943" y="185980"/>
            <a:ext cx="11019294" cy="62478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Для того,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по-справжньому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розвивальним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активізувати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рухову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дошкільника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Рухова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дошкільника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себе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рухових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виконуються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дня.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дитини-дошкільника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природна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потреба в  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рухах,тобто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живий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організм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розвиватися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85655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3953" y="139484"/>
            <a:ext cx="11282766" cy="50167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методичних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рекомендаціях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до Базового компонента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дошкільної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зазначено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здоров’язбережувальній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як до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найвищої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людської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Збагачувати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фізичної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психічної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сфер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важливості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здорового способу </a:t>
            </a:r>
            <a:r>
              <a:rPr lang="ru-RU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2668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5912" y="774916"/>
            <a:ext cx="10275376" cy="48320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командних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спортивних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ігор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розваг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сприятимуть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формуванню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здатності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цінувати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чесність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товариськість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підтримку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вміння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боротися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вигравати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програвати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радіти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успіхи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330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471" y="234523"/>
            <a:ext cx="11685721" cy="63094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Варіативний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складник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стандарту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дошкільної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освітній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напрям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спортивно-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ігрову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компетентність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дошкільника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наголошує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…. «у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втрачає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актуальності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 закладах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дошкільної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4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високої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рухової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95721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462" y="247973"/>
            <a:ext cx="10926304" cy="61863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Одним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рухового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режиму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спорту,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доступних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дітям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дошкільного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Спортивно-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ігрова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компетентність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пізнання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усвідомлення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власної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приналежності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обраного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спортивної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психомоторної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умовної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мети,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єдиних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правил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спортивної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індивідуально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так і в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команді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кращого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результату;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грати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спортивну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гру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6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спрощеними</a:t>
            </a:r>
            <a:r>
              <a:rPr lang="ru-RU" sz="36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правилами..»</a:t>
            </a:r>
          </a:p>
        </p:txBody>
      </p:sp>
    </p:spTree>
    <p:extLst>
      <p:ext uri="{BB962C8B-B14F-4D97-AF65-F5344CB8AC3E}">
        <p14:creationId xmlns:p14="http://schemas.microsoft.com/office/powerpoint/2010/main" val="3209312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">
              <a:srgbClr val="CCCCFF"/>
            </a:gs>
            <a:gs pos="17000">
              <a:schemeClr val="accent1">
                <a:lumMod val="45000"/>
                <a:lumOff val="55000"/>
              </a:schemeClr>
            </a:gs>
            <a:gs pos="67000">
              <a:schemeClr val="accent1">
                <a:lumMod val="45000"/>
                <a:lumOff val="55000"/>
              </a:schemeClr>
            </a:gs>
            <a:gs pos="48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8901" y="1627323"/>
            <a:ext cx="10724827" cy="452431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освітній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програмі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2 до 7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Дитина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»  в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фізичний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педагогічної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старшого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дошкільного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виділені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ігри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76965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1080</Words>
  <Application>Microsoft Office PowerPoint</Application>
  <PresentationFormat>Широкий екран</PresentationFormat>
  <Paragraphs>56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Директор</dc:creator>
  <cp:lastModifiedBy>Директор</cp:lastModifiedBy>
  <cp:revision>106</cp:revision>
  <dcterms:created xsi:type="dcterms:W3CDTF">2024-08-12T10:21:51Z</dcterms:created>
  <dcterms:modified xsi:type="dcterms:W3CDTF">2024-09-10T10:45:09Z</dcterms:modified>
</cp:coreProperties>
</file>